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5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幼児舎 橋波" initials="幼橋" lastIdx="3" clrIdx="0">
    <p:extLst>
      <p:ext uri="{19B8F6BF-5375-455C-9EA6-DF929625EA0E}">
        <p15:presenceInfo xmlns:p15="http://schemas.microsoft.com/office/powerpoint/2012/main" userId="60b2491c9a4980f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FF99FF"/>
    <a:srgbClr val="66FF19"/>
    <a:srgbClr val="00A1F2"/>
    <a:srgbClr val="E1F5FF"/>
    <a:srgbClr val="FF7FC0"/>
    <a:srgbClr val="6600FF"/>
    <a:srgbClr val="99FF66"/>
    <a:srgbClr val="E0FFD1"/>
    <a:srgbClr val="FBBF9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/>
    <p:restoredTop sz="75201" autoAdjust="0"/>
  </p:normalViewPr>
  <p:slideViewPr>
    <p:cSldViewPr showGuides="1">
      <p:cViewPr varScale="1">
        <p:scale>
          <a:sx n="51" d="100"/>
          <a:sy n="51" d="100"/>
        </p:scale>
        <p:origin x="2360" y="64"/>
      </p:cViewPr>
      <p:guideLst>
        <p:guide orient="horz" pos="6735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49787" cy="496967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42" y="5"/>
            <a:ext cx="2949787" cy="496967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B0C0EC0B-4132-45AD-8D1F-803598B6E844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20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21188"/>
            <a:ext cx="5445760" cy="4472702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650"/>
            <a:ext cx="2949787" cy="496967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42" y="9440650"/>
            <a:ext cx="2949787" cy="496967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4D517885-14EA-439C-B500-5E12ACA5AD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13686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1pPr>
    <a:lvl2pPr marL="521483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2pPr>
    <a:lvl3pPr marL="104296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3pPr>
    <a:lvl4pPr marL="156444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4pPr>
    <a:lvl5pPr marL="2085931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5pPr>
    <a:lvl6pPr marL="2607414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6pPr>
    <a:lvl7pPr marL="3128896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7pPr>
    <a:lvl8pPr marL="3650379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8pPr>
    <a:lvl9pPr marL="4171862" algn="l" defTabSz="1042966" rtl="0" eaLnBrk="1" latinLnBrk="0" hangingPunct="1">
      <a:defRPr kumimoji="1"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17885-14EA-439C-B500-5E12ACA5AD8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9267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214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29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4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59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4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88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3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1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243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64912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9570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4612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46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1"/>
          </a:xfrm>
        </p:spPr>
        <p:txBody>
          <a:bodyPr anchor="b"/>
          <a:lstStyle>
            <a:lvl1pPr marL="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1pPr>
            <a:lvl2pPr marL="52148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104296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5644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859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6074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12889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65037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1718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4834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7"/>
            <a:ext cx="2488916" cy="940870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5702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5" y="2393639"/>
            <a:ext cx="3340871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5" y="3391194"/>
            <a:ext cx="3340871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4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21483" indent="0">
              <a:buNone/>
              <a:defRPr sz="2300" b="1"/>
            </a:lvl2pPr>
            <a:lvl3pPr marL="1042966" indent="0">
              <a:buNone/>
              <a:defRPr sz="2100" b="1"/>
            </a:lvl3pPr>
            <a:lvl4pPr marL="1564449" indent="0">
              <a:buNone/>
              <a:defRPr sz="1700" b="1"/>
            </a:lvl4pPr>
            <a:lvl5pPr marL="2085931" indent="0">
              <a:buNone/>
              <a:defRPr sz="1700" b="1"/>
            </a:lvl5pPr>
            <a:lvl6pPr marL="2607414" indent="0">
              <a:buNone/>
              <a:defRPr sz="1700" b="1"/>
            </a:lvl6pPr>
            <a:lvl7pPr marL="3128896" indent="0">
              <a:buNone/>
              <a:defRPr sz="1700" b="1"/>
            </a:lvl7pPr>
            <a:lvl8pPr marL="3650379" indent="0">
              <a:buNone/>
              <a:defRPr sz="1700" b="1"/>
            </a:lvl8pPr>
            <a:lvl9pPr marL="417186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700"/>
            </a:lvl1pPr>
            <a:lvl2pPr>
              <a:defRPr sz="23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2109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726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265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8"/>
            <a:ext cx="4226957" cy="9126521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5"/>
            <a:ext cx="2487604" cy="7314584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505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3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700"/>
            </a:lvl1pPr>
            <a:lvl2pPr marL="521483" indent="0">
              <a:buNone/>
              <a:defRPr sz="3200"/>
            </a:lvl2pPr>
            <a:lvl3pPr marL="1042966" indent="0">
              <a:buNone/>
              <a:defRPr sz="2700"/>
            </a:lvl3pPr>
            <a:lvl4pPr marL="1564449" indent="0">
              <a:buNone/>
              <a:defRPr sz="2300"/>
            </a:lvl4pPr>
            <a:lvl5pPr marL="2085931" indent="0">
              <a:buNone/>
              <a:defRPr sz="2300"/>
            </a:lvl5pPr>
            <a:lvl6pPr marL="2607414" indent="0">
              <a:buNone/>
              <a:defRPr sz="2300"/>
            </a:lvl6pPr>
            <a:lvl7pPr marL="3128896" indent="0">
              <a:buNone/>
              <a:defRPr sz="2300"/>
            </a:lvl7pPr>
            <a:lvl8pPr marL="3650379" indent="0">
              <a:buNone/>
              <a:defRPr sz="2300"/>
            </a:lvl8pPr>
            <a:lvl9pPr marL="4171862" indent="0">
              <a:buNone/>
              <a:defRPr sz="23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600"/>
            </a:lvl1pPr>
            <a:lvl2pPr marL="521483" indent="0">
              <a:buNone/>
              <a:defRPr sz="1400"/>
            </a:lvl2pPr>
            <a:lvl3pPr marL="1042966" indent="0">
              <a:buNone/>
              <a:defRPr sz="1100"/>
            </a:lvl3pPr>
            <a:lvl4pPr marL="1564449" indent="0">
              <a:buNone/>
              <a:defRPr sz="1100"/>
            </a:lvl4pPr>
            <a:lvl5pPr marL="2085931" indent="0">
              <a:buNone/>
              <a:defRPr sz="1100"/>
            </a:lvl5pPr>
            <a:lvl6pPr marL="2607414" indent="0">
              <a:buNone/>
              <a:defRPr sz="1100"/>
            </a:lvl6pPr>
            <a:lvl7pPr marL="3128896" indent="0">
              <a:buNone/>
              <a:defRPr sz="1100"/>
            </a:lvl7pPr>
            <a:lvl8pPr marL="3650379" indent="0">
              <a:buNone/>
              <a:defRPr sz="1100"/>
            </a:lvl8pPr>
            <a:lvl9pPr marL="4171862" indent="0">
              <a:buNone/>
              <a:defRPr sz="1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49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3"/>
            <a:ext cx="6805137" cy="1782233"/>
          </a:xfrm>
          <a:prstGeom prst="rect">
            <a:avLst/>
          </a:prstGeom>
        </p:spPr>
        <p:txBody>
          <a:bodyPr vert="horz" lIns="104297" tIns="52149" rIns="104297" bIns="52149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104297" tIns="52149" rIns="104297" bIns="52149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FCD8B-02CF-410C-8E7D-462C9D2F61E7}" type="datetimeFigureOut">
              <a:rPr kumimoji="1" lang="ja-JP" altLang="en-US" smtClean="0"/>
              <a:t>2024/4/25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ct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104297" tIns="52149" rIns="104297" bIns="52149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9BE8A-934C-4D1D-9C90-4CF3E3F8E0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031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2966" rtl="0" eaLnBrk="1" latinLnBrk="0" hangingPunct="1">
        <a:spcBef>
          <a:spcPct val="0"/>
        </a:spcBef>
        <a:buNone/>
        <a:defRPr kumimoji="1" sz="5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1112" indent="-391112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409" indent="-325926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707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5189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6672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8155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9638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11121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2604" indent="-260741" algn="l" defTabSz="1042966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483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96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44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931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414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8896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379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1862" algn="l" defTabSz="1042966" rtl="0" eaLnBrk="1" latinLnBrk="0" hangingPunct="1"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図 19" descr="４月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0231" y="162124"/>
            <a:ext cx="4522470" cy="1034415"/>
          </a:xfrm>
          <a:prstGeom prst="rect">
            <a:avLst/>
          </a:prstGeom>
          <a:noFill/>
        </p:spPr>
      </p:pic>
      <p:sp>
        <p:nvSpPr>
          <p:cNvPr id="12" name="正方形/長方形 11"/>
          <p:cNvSpPr/>
          <p:nvPr/>
        </p:nvSpPr>
        <p:spPr>
          <a:xfrm>
            <a:off x="75839" y="7275258"/>
            <a:ext cx="3671614" cy="1152128"/>
          </a:xfrm>
          <a:prstGeom prst="rect">
            <a:avLst/>
          </a:prstGeom>
          <a:pattFill prst="pct90">
            <a:fgClr>
              <a:schemeClr val="accent2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第１群　筋肉や骨を作る【魚・肉・卵・大豆製品】　　　　　　　　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第２群　骨と歯を作る【牛乳・乳製品・海藻・小魚】</a:t>
            </a:r>
            <a:endParaRPr lang="ja-JP" altLang="ja-JP" sz="110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4" name="Oval 6"/>
          <p:cNvSpPr>
            <a:spLocks noChangeArrowheads="1"/>
          </p:cNvSpPr>
          <p:nvPr/>
        </p:nvSpPr>
        <p:spPr bwMode="auto">
          <a:xfrm>
            <a:off x="269499" y="7898436"/>
            <a:ext cx="3382892" cy="1028700"/>
          </a:xfrm>
          <a:prstGeom prst="ellipse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solidFill>
                  <a:srgbClr val="FFFFFF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赤のお皿</a:t>
            </a:r>
            <a:endParaRPr lang="en-US" altLang="ja-JP" sz="1050" b="1" i="1" kern="100" dirty="0">
              <a:solidFill>
                <a:srgbClr val="FFFFFF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05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05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2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3766442" y="7274340"/>
            <a:ext cx="3671614" cy="1152128"/>
          </a:xfrm>
          <a:prstGeom prst="rect">
            <a:avLst/>
          </a:prstGeom>
          <a:pattFill prst="pct90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spcCol="180000"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第３群　皮膚・粘膜の保護【緑黄色野菜】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第４群　体の調子を整える【淡色野菜】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75838" y="8998520"/>
            <a:ext cx="3953779" cy="1152128"/>
          </a:xfrm>
          <a:prstGeom prst="rect">
            <a:avLst/>
          </a:prstGeom>
          <a:pattFill prst="pct90">
            <a:fgClr>
              <a:srgbClr val="E9F573"/>
            </a:fgClr>
            <a:bgClr>
              <a:schemeClr val="bg1"/>
            </a:bgClr>
          </a:pattFill>
          <a:ln>
            <a:solidFill>
              <a:srgbClr val="E9F57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第５群　体を動かすエネルギー源【穀類・芋類・糖分】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第６群　力や体温となる【油脂類・多脂肪食品】</a:t>
            </a:r>
            <a:endParaRPr lang="ja-JP" altLang="ja-JP" sz="105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</a:pPr>
            <a:endParaRPr kumimoji="1" lang="ja-JP" altLang="en-US" sz="11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3781425" y="8998520"/>
            <a:ext cx="3671614" cy="1152128"/>
          </a:xfrm>
          <a:prstGeom prst="rect">
            <a:avLst/>
          </a:prstGeom>
          <a:pattFill prst="pct90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ja-JP" altLang="ja-JP" sz="1100" b="1" kern="100" dirty="0">
                <a:solidFill>
                  <a:schemeClr val="tx1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うまみ成分が美味しさを伝え、食欲を増進させる</a:t>
            </a:r>
            <a:endParaRPr lang="en-US" altLang="ja-JP" sz="1100" b="1" kern="100" dirty="0">
              <a:solidFill>
                <a:schemeClr val="tx1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lvl="0">
              <a:lnSpc>
                <a:spcPct val="150000"/>
              </a:lnSpc>
            </a:pPr>
            <a:r>
              <a:rPr lang="ja-JP" altLang="en-US" sz="11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itchFamily="18" charset="0"/>
              </a:rPr>
              <a:t>（味噌汁・野菜ｽｰﾌﾟ・中華ｽｰﾌﾟ）</a:t>
            </a:r>
            <a:r>
              <a:rPr lang="ja-JP" altLang="en-US" sz="1100" b="1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ＭＳ Ｐゴシック" pitchFamily="50" charset="-128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endParaRPr lang="ja-JP" altLang="ja-JP" sz="1100" b="1" kern="100" dirty="0">
              <a:solidFill>
                <a:schemeClr val="tx1"/>
              </a:solidFill>
              <a:effectLst/>
              <a:latin typeface="Century"/>
              <a:ea typeface="ＭＳ 明朝"/>
              <a:cs typeface="Times New Roman"/>
            </a:endParaRPr>
          </a:p>
        </p:txBody>
      </p:sp>
      <p:sp>
        <p:nvSpPr>
          <p:cNvPr id="22" name="Oval 8"/>
          <p:cNvSpPr>
            <a:spLocks noChangeArrowheads="1"/>
          </p:cNvSpPr>
          <p:nvPr/>
        </p:nvSpPr>
        <p:spPr bwMode="auto">
          <a:xfrm>
            <a:off x="389939" y="9564748"/>
            <a:ext cx="3240000" cy="1028700"/>
          </a:xfrm>
          <a:prstGeom prst="ellipse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黄のお皿</a:t>
            </a:r>
            <a:endParaRPr lang="ja-JP" altLang="en-US" sz="1200" b="1" i="1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200" b="1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b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　　</a:t>
            </a:r>
            <a:endParaRPr lang="ja-JP" altLang="en-US" sz="1200" b="1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23" name="Oval 5"/>
          <p:cNvSpPr>
            <a:spLocks noChangeArrowheads="1"/>
          </p:cNvSpPr>
          <p:nvPr/>
        </p:nvSpPr>
        <p:spPr bwMode="auto">
          <a:xfrm>
            <a:off x="3941113" y="8010995"/>
            <a:ext cx="3496943" cy="898569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rot="0" vert="horz" wrap="square" lIns="74295" tIns="8890" rIns="74295" bIns="8890" anchor="ctr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200" b="1" i="1" kern="100" dirty="0">
                <a:solidFill>
                  <a:srgbClr val="FFFFFF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緑のお皿</a:t>
            </a:r>
            <a:endParaRPr lang="en-US" altLang="ja-JP" sz="1200" b="1" i="1" kern="100" dirty="0">
              <a:solidFill>
                <a:srgbClr val="FFFFFF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b="1" i="1" kern="100" dirty="0">
                <a:solidFill>
                  <a:srgbClr val="FFFFFF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玉ねぎ、きゅうり、トマト、</a:t>
            </a:r>
            <a:endParaRPr lang="en-US" altLang="ja-JP" sz="120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r>
              <a:rPr lang="ja-JP" altLang="en-US" sz="1200" b="1" i="1" kern="100" dirty="0">
                <a:solidFill>
                  <a:srgbClr val="FFFFFF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キャベツ、レットキャベツ、人参、とうもろこし、グリンピース</a:t>
            </a:r>
            <a:endParaRPr lang="en-US" altLang="ja-JP" sz="120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en-US" altLang="ja-JP" sz="1200" b="1" i="1" kern="100" dirty="0">
              <a:solidFill>
                <a:srgbClr val="FFFFFF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spcAft>
                <a:spcPts val="0"/>
              </a:spcAft>
            </a:pPr>
            <a:endParaRPr lang="ja-JP" sz="1200" b="1" i="1" kern="100" dirty="0">
              <a:solidFill>
                <a:srgbClr val="FFFFFF"/>
              </a:solidFill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24" name="Oval 7"/>
          <p:cNvSpPr>
            <a:spLocks noChangeArrowheads="1"/>
          </p:cNvSpPr>
          <p:nvPr/>
        </p:nvSpPr>
        <p:spPr bwMode="auto">
          <a:xfrm>
            <a:off x="3944040" y="9496454"/>
            <a:ext cx="3436992" cy="10296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969696"/>
            </a:solidFill>
            <a:round/>
            <a:headEnd/>
            <a:tailEnd/>
          </a:ln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ja-JP" altLang="en-US" sz="1200" b="1" i="1" kern="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/>
              </a:rPr>
              <a:t>白のお皿</a:t>
            </a:r>
            <a:endParaRPr lang="ja-JP" sz="1200" b="1" i="1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endParaRPr lang="en-US" altLang="ja-JP" sz="900" kern="1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/>
            </a:endParaRPr>
          </a:p>
        </p:txBody>
      </p:sp>
      <p:sp>
        <p:nvSpPr>
          <p:cNvPr id="5" name="WordArt 6"/>
          <p:cNvSpPr>
            <a:spLocks noChangeArrowheads="1" noChangeShapeType="1" noTextEdit="1"/>
          </p:cNvSpPr>
          <p:nvPr/>
        </p:nvSpPr>
        <p:spPr bwMode="auto">
          <a:xfrm>
            <a:off x="1322389" y="748135"/>
            <a:ext cx="2242218" cy="494109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ArchUp">
              <a:avLst>
                <a:gd name="adj" fmla="val 10242797"/>
              </a:avLst>
            </a:prstTxWarp>
          </a:bodyPr>
          <a:lstStyle/>
          <a:p>
            <a:pPr algn="ctr" rtl="0">
              <a:buNone/>
            </a:pPr>
            <a:r>
              <a:rPr lang="ja-JP" altLang="en-US" sz="5000" kern="10" spc="0" dirty="0">
                <a:ln w="9525">
                  <a:solidFill>
                    <a:srgbClr val="FF33CC"/>
                  </a:solidFill>
                  <a:round/>
                  <a:headEnd/>
                  <a:tailEnd/>
                </a:ln>
                <a:solidFill>
                  <a:srgbClr val="FF33CC"/>
                </a:solidFill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本日の給食</a:t>
            </a:r>
          </a:p>
        </p:txBody>
      </p:sp>
      <p:sp>
        <p:nvSpPr>
          <p:cNvPr id="11" name="雲形吹き出し 10"/>
          <p:cNvSpPr/>
          <p:nvPr/>
        </p:nvSpPr>
        <p:spPr>
          <a:xfrm>
            <a:off x="269498" y="4892810"/>
            <a:ext cx="5077635" cy="2345839"/>
          </a:xfrm>
          <a:prstGeom prst="cloudCallout">
            <a:avLst>
              <a:gd name="adj1" fmla="val -45789"/>
              <a:gd name="adj2" fmla="val -48912"/>
            </a:avLst>
          </a:prstGeom>
          <a:pattFill prst="trellis">
            <a:fgClr>
              <a:srgbClr val="E1F5FF"/>
            </a:fgClr>
            <a:bgClr>
              <a:schemeClr val="bg1"/>
            </a:bgClr>
          </a:pattFill>
          <a:ln w="50800">
            <a:solidFill>
              <a:srgbClr val="00A1F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>
              <a:lnSpc>
                <a:spcPct val="150000"/>
              </a:lnSpc>
            </a:pPr>
            <a:endParaRPr lang="en-US" altLang="ja-JP" sz="1000" dirty="0">
              <a:solidFill>
                <a:schemeClr val="tx1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88795FD-01CD-4933-B4E7-5BD2474CA08B}"/>
              </a:ext>
            </a:extLst>
          </p:cNvPr>
          <p:cNvSpPr txBox="1"/>
          <p:nvPr/>
        </p:nvSpPr>
        <p:spPr>
          <a:xfrm>
            <a:off x="869292" y="4993979"/>
            <a:ext cx="4662572" cy="3532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000"/>
              </a:lnSpc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☆野菜オムレツ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☆大根ミックスサラダ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（キャベツ、レットキャベツ、人参）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☆マカロニサラダ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☆コンソメオニオンスープ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r>
              <a:rPr lang="ja-JP" altLang="en-US" sz="20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（玉ねぎ、コーン）</a:t>
            </a: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3000"/>
              </a:lnSpc>
            </a:pPr>
            <a:endParaRPr lang="en-US" altLang="ja-JP" sz="20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31086A0-18E6-477D-B371-295A856383D8}"/>
              </a:ext>
            </a:extLst>
          </p:cNvPr>
          <p:cNvSpPr txBox="1"/>
          <p:nvPr/>
        </p:nvSpPr>
        <p:spPr>
          <a:xfrm>
            <a:off x="4888041" y="379889"/>
            <a:ext cx="24032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令和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6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年</a:t>
            </a:r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４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25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日（木）</a:t>
            </a:r>
            <a:endParaRPr kumimoji="1"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二十四節気（立夏）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　　　　　　　～</a:t>
            </a:r>
            <a:r>
              <a:rPr kumimoji="1"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月</a:t>
            </a:r>
            <a:r>
              <a:rPr lang="en-US" altLang="ja-JP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5</a:t>
            </a:r>
            <a:r>
              <a:rPr kumimoji="1"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日まで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2ECCDB7-0CD4-4CB3-B49A-A6C7EAA70157}"/>
              </a:ext>
            </a:extLst>
          </p:cNvPr>
          <p:cNvSpPr/>
          <p:nvPr/>
        </p:nvSpPr>
        <p:spPr>
          <a:xfrm>
            <a:off x="4860751" y="267605"/>
            <a:ext cx="2520281" cy="758615"/>
          </a:xfrm>
          <a:prstGeom prst="rect">
            <a:avLst/>
          </a:prstGeom>
          <a:noFill/>
          <a:ln w="31750" cmpd="sng">
            <a:solidFill>
              <a:srgbClr val="00A1F2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D25F2D22-7579-4A13-A1F3-3E51019F3563}"/>
              </a:ext>
            </a:extLst>
          </p:cNvPr>
          <p:cNvSpPr txBox="1"/>
          <p:nvPr/>
        </p:nvSpPr>
        <p:spPr>
          <a:xfrm>
            <a:off x="630312" y="8296996"/>
            <a:ext cx="28448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卵、ロースハム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endParaRPr kumimoji="1" lang="ja-JP" altLang="en-US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D594C28-59B4-4080-AE13-EB7C581446D0}"/>
              </a:ext>
            </a:extLst>
          </p:cNvPr>
          <p:cNvSpPr txBox="1"/>
          <p:nvPr/>
        </p:nvSpPr>
        <p:spPr>
          <a:xfrm>
            <a:off x="4042705" y="9862403"/>
            <a:ext cx="33081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鶏がら、コンソメ、ケチャップ、</a:t>
            </a:r>
            <a:endParaRPr kumimoji="1" lang="en-US" altLang="ja-JP" sz="1200" b="1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 algn="ctr"/>
            <a:r>
              <a:rPr kumimoji="1"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みりん、酒</a:t>
            </a:r>
            <a:r>
              <a:rPr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kumimoji="1" lang="ja-JP" altLang="en-US" sz="1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砂糖、塩</a:t>
            </a: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683DCD4D-708B-C807-755C-6D284EF666EF}"/>
              </a:ext>
            </a:extLst>
          </p:cNvPr>
          <p:cNvSpPr txBox="1"/>
          <p:nvPr/>
        </p:nvSpPr>
        <p:spPr>
          <a:xfrm>
            <a:off x="585659" y="10083532"/>
            <a:ext cx="29546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2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米、マカロニ、オリーブオイル、バター</a:t>
            </a:r>
            <a:endParaRPr lang="en-US" altLang="ja-JP" sz="1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373A65A2-D18F-7B75-32F2-F69F338C9C0D}"/>
              </a:ext>
            </a:extLst>
          </p:cNvPr>
          <p:cNvSpPr txBox="1"/>
          <p:nvPr/>
        </p:nvSpPr>
        <p:spPr>
          <a:xfrm>
            <a:off x="5347133" y="1148730"/>
            <a:ext cx="1980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離乳食中期</a:t>
            </a:r>
          </a:p>
        </p:txBody>
      </p:sp>
      <p:sp>
        <p:nvSpPr>
          <p:cNvPr id="31" name="吹き出し: 角を丸めた四角形 30">
            <a:extLst>
              <a:ext uri="{FF2B5EF4-FFF2-40B4-BE49-F238E27FC236}">
                <a16:creationId xmlns:a16="http://schemas.microsoft.com/office/drawing/2014/main" id="{6D395E01-E706-B168-8FF1-463B9FF7925C}"/>
              </a:ext>
            </a:extLst>
          </p:cNvPr>
          <p:cNvSpPr/>
          <p:nvPr/>
        </p:nvSpPr>
        <p:spPr>
          <a:xfrm>
            <a:off x="5229145" y="3544913"/>
            <a:ext cx="2290857" cy="1466095"/>
          </a:xfrm>
          <a:prstGeom prst="wedgeRoundRectCallout">
            <a:avLst>
              <a:gd name="adj1" fmla="val -21415"/>
              <a:gd name="adj2" fmla="val -70426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en-US" altLang="ja-JP" sz="105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algn="ctr"/>
            <a:endParaRPr kumimoji="1" lang="ja-JP" altLang="en-US" sz="11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F07E5509-A90E-A59D-F941-249422ADE66F}"/>
              </a:ext>
            </a:extLst>
          </p:cNvPr>
          <p:cNvSpPr txBox="1"/>
          <p:nvPr/>
        </p:nvSpPr>
        <p:spPr>
          <a:xfrm>
            <a:off x="5436815" y="3825319"/>
            <a:ext cx="95049" cy="7084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kumimoji="1" lang="ja-JP" altLang="en-US" dirty="0"/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559D75A3-7701-2447-65F9-58162CD1BF5F}"/>
              </a:ext>
            </a:extLst>
          </p:cNvPr>
          <p:cNvSpPr txBox="1"/>
          <p:nvPr/>
        </p:nvSpPr>
        <p:spPr>
          <a:xfrm>
            <a:off x="5248888" y="3473769"/>
            <a:ext cx="2290857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・肉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じゃが・人参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・小松菜</a:t>
            </a:r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・マカロニ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・キャベツ焼き・トマト</a:t>
            </a:r>
            <a:endParaRPr kumimoji="1"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・コンソメオニオンスープ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（玉ねぎ、コーン）</a:t>
            </a:r>
            <a:endParaRPr lang="en-US" altLang="ja-JP" sz="14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・七分粥</a:t>
            </a:r>
          </a:p>
        </p:txBody>
      </p:sp>
      <p:pic>
        <p:nvPicPr>
          <p:cNvPr id="4" name="図 3">
            <a:extLst>
              <a:ext uri="{FF2B5EF4-FFF2-40B4-BE49-F238E27FC236}">
                <a16:creationId xmlns:a16="http://schemas.microsoft.com/office/drawing/2014/main" id="{C448CF7C-5ED7-6E57-FA07-C68F0B327B4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156" y="1249987"/>
            <a:ext cx="4896811" cy="3672608"/>
          </a:xfrm>
          <a:prstGeom prst="roundRect">
            <a:avLst>
              <a:gd name="adj" fmla="val 16667"/>
            </a:avLst>
          </a:prstGeom>
          <a:ln w="76200">
            <a:solidFill>
              <a:schemeClr val="accent6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6D24B24C-3713-5B21-4703-3C942A3DEEBF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1899" y="5110769"/>
            <a:ext cx="2340472" cy="1755354"/>
          </a:xfrm>
          <a:prstGeom prst="roundRect">
            <a:avLst>
              <a:gd name="adj" fmla="val 16667"/>
            </a:avLst>
          </a:prstGeom>
          <a:ln w="76200">
            <a:solidFill>
              <a:schemeClr val="accent1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9" name="図 18">
            <a:extLst>
              <a:ext uri="{FF2B5EF4-FFF2-40B4-BE49-F238E27FC236}">
                <a16:creationId xmlns:a16="http://schemas.microsoft.com/office/drawing/2014/main" id="{A0A931B5-6B03-F54F-6F05-54B7EEB5E53A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501" y="1684914"/>
            <a:ext cx="2304538" cy="1728404"/>
          </a:xfrm>
          <a:prstGeom prst="roundRect">
            <a:avLst>
              <a:gd name="adj" fmla="val 16667"/>
            </a:avLst>
          </a:prstGeom>
          <a:ln w="76200">
            <a:solidFill>
              <a:schemeClr val="accent1">
                <a:lumMod val="75000"/>
              </a:schemeClr>
            </a:solidFill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5879942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5676</TotalTime>
  <Words>227</Words>
  <Application>Microsoft Office PowerPoint</Application>
  <PresentationFormat>ユーザー設定</PresentationFormat>
  <Paragraphs>40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HG創英角ﾎﾟｯﾌﾟ体</vt:lpstr>
      <vt:lpstr>UD デジタル 教科書体 NP-B</vt:lpstr>
      <vt:lpstr>Arial</vt:lpstr>
      <vt:lpstr>Calibri</vt:lpstr>
      <vt:lpstr>Century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つばさ</dc:creator>
  <cp:lastModifiedBy>幼児舎 橋波</cp:lastModifiedBy>
  <cp:revision>1180</cp:revision>
  <cp:lastPrinted>2024-04-24T07:00:29Z</cp:lastPrinted>
  <dcterms:created xsi:type="dcterms:W3CDTF">2016-06-08T00:05:38Z</dcterms:created>
  <dcterms:modified xsi:type="dcterms:W3CDTF">2024-04-25T00:33:38Z</dcterms:modified>
</cp:coreProperties>
</file>